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FF"/>
    <a:srgbClr val="CC00FF"/>
    <a:srgbClr val="FF33CC"/>
    <a:srgbClr val="46DA62"/>
    <a:srgbClr val="10761A"/>
    <a:srgbClr val="FF0000"/>
    <a:srgbClr val="003399"/>
    <a:srgbClr val="66FFFF"/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46" d="100"/>
          <a:sy n="46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EFA69-7C94-43F6-9A5B-992BEF073FBD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25BA-5E60-4013-9BE6-EFBCECC90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75BE-D7FD-4A76-BDCB-7E6B5DE9735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8D15-2B55-4829-84F7-16519D123A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1566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75BE-D7FD-4A76-BDCB-7E6B5DE9735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8D15-2B55-4829-84F7-16519D123A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5181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75BE-D7FD-4A76-BDCB-7E6B5DE9735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8D15-2B55-4829-84F7-16519D123A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5723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75BE-D7FD-4A76-BDCB-7E6B5DE9735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8D15-2B55-4829-84F7-16519D123A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2032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75BE-D7FD-4A76-BDCB-7E6B5DE9735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8D15-2B55-4829-84F7-16519D123A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178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75BE-D7FD-4A76-BDCB-7E6B5DE9735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8D15-2B55-4829-84F7-16519D123A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335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75BE-D7FD-4A76-BDCB-7E6B5DE9735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8D15-2B55-4829-84F7-16519D123A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246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75BE-D7FD-4A76-BDCB-7E6B5DE9735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8D15-2B55-4829-84F7-16519D123A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1053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75BE-D7FD-4A76-BDCB-7E6B5DE9735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8D15-2B55-4829-84F7-16519D123A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372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75BE-D7FD-4A76-BDCB-7E6B5DE9735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8D15-2B55-4829-84F7-16519D123A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900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75BE-D7FD-4A76-BDCB-7E6B5DE9735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8D15-2B55-4829-84F7-16519D123A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98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75BE-D7FD-4A76-BDCB-7E6B5DE9735B}" type="datetimeFigureOut">
              <a:rPr lang="es-ES" smtClean="0"/>
              <a:pPr/>
              <a:t>14/03/2013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08D15-2B55-4829-84F7-16519D123A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970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0" y="4437112"/>
            <a:ext cx="3275856" cy="2160240"/>
          </a:xfrm>
        </p:spPr>
        <p:txBody>
          <a:bodyPr>
            <a:normAutofit/>
          </a:bodyPr>
          <a:lstStyle/>
          <a:p>
            <a:pPr algn="l"/>
            <a:r>
              <a:rPr lang="ca-ES" sz="2800" b="1" dirty="0" smtClean="0">
                <a:solidFill>
                  <a:srgbClr val="6600CC"/>
                </a:solidFill>
                <a:latin typeface="Comic Sans MS" pitchFamily="66" charset="0"/>
              </a:rPr>
              <a:t>Maria </a:t>
            </a:r>
            <a:r>
              <a:rPr lang="ca-ES" sz="2800" b="1" dirty="0" err="1" smtClean="0">
                <a:solidFill>
                  <a:srgbClr val="6600CC"/>
                </a:solidFill>
                <a:latin typeface="Comic Sans MS" pitchFamily="66" charset="0"/>
              </a:rPr>
              <a:t>Mesquida</a:t>
            </a:r>
            <a:endParaRPr lang="ca-ES" sz="28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algn="l"/>
            <a:r>
              <a:rPr lang="ca-ES" sz="2800" b="1" dirty="0" smtClean="0">
                <a:solidFill>
                  <a:srgbClr val="6600CC"/>
                </a:solidFill>
                <a:latin typeface="Comic Sans MS" pitchFamily="66" charset="0"/>
              </a:rPr>
              <a:t>Àngels Falcó</a:t>
            </a:r>
          </a:p>
          <a:p>
            <a:pPr algn="l"/>
            <a:r>
              <a:rPr lang="ca-ES" sz="2800" b="1" dirty="0" smtClean="0">
                <a:solidFill>
                  <a:srgbClr val="6600CC"/>
                </a:solidFill>
                <a:latin typeface="Comic Sans MS" pitchFamily="66" charset="0"/>
              </a:rPr>
              <a:t>Susana </a:t>
            </a:r>
            <a:r>
              <a:rPr lang="ca-ES" sz="2800" b="1" dirty="0" err="1" smtClean="0">
                <a:solidFill>
                  <a:srgbClr val="6600CC"/>
                </a:solidFill>
                <a:latin typeface="Comic Sans MS" pitchFamily="66" charset="0"/>
              </a:rPr>
              <a:t>Cobo</a:t>
            </a:r>
            <a:endParaRPr lang="ca-ES" sz="28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algn="l"/>
            <a:r>
              <a:rPr lang="ca-ES" sz="2800" b="1" dirty="0" smtClean="0">
                <a:solidFill>
                  <a:srgbClr val="6600CC"/>
                </a:solidFill>
                <a:latin typeface="Comic Sans MS" pitchFamily="66" charset="0"/>
              </a:rPr>
              <a:t>Tomeu </a:t>
            </a:r>
            <a:r>
              <a:rPr lang="ca-ES" sz="2800" b="1" dirty="0" err="1" smtClean="0">
                <a:solidFill>
                  <a:srgbClr val="6600CC"/>
                </a:solidFill>
                <a:latin typeface="Comic Sans MS" pitchFamily="66" charset="0"/>
              </a:rPr>
              <a:t>Grimalt</a:t>
            </a:r>
            <a:endParaRPr lang="ca-ES" sz="28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algn="l">
              <a:buNone/>
            </a:pPr>
            <a:endParaRPr lang="es-ES" sz="2400" dirty="0" smtClean="0">
              <a:solidFill>
                <a:srgbClr val="6600CC"/>
              </a:solidFill>
            </a:endParaRPr>
          </a:p>
          <a:p>
            <a:pPr algn="l"/>
            <a:endParaRPr lang="es-ES" sz="2400" dirty="0" smtClean="0"/>
          </a:p>
          <a:p>
            <a:pPr algn="l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332656"/>
            <a:ext cx="90214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CROMATOGRAFIA DE PIGMENTS</a:t>
            </a:r>
          </a:p>
          <a:p>
            <a:pPr algn="ctr"/>
            <a:r>
              <a:rPr lang="es-ES" sz="54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INDUSTRIALS</a:t>
            </a:r>
            <a:endParaRPr lang="es-ES" sz="54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09120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27784" y="188640"/>
            <a:ext cx="3164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err="1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</a:t>
            </a:r>
            <a:r>
              <a:rPr lang="es-ES" sz="54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s-ES" sz="54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5364088" y="2276872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2800" dirty="0" smtClean="0">
                <a:solidFill>
                  <a:srgbClr val="FF00FF"/>
                </a:solidFill>
                <a:latin typeface="Comic Sans MS" pitchFamily="66" charset="0"/>
              </a:rPr>
              <a:t>1-Retoladors</a:t>
            </a:r>
          </a:p>
          <a:p>
            <a:pPr>
              <a:buNone/>
            </a:pPr>
            <a:r>
              <a:rPr lang="ca-ES" sz="2800" dirty="0" smtClean="0">
                <a:solidFill>
                  <a:srgbClr val="FF00FF"/>
                </a:solidFill>
                <a:latin typeface="Comic Sans MS" pitchFamily="66" charset="0"/>
              </a:rPr>
              <a:t>2- Estisores</a:t>
            </a:r>
          </a:p>
          <a:p>
            <a:pPr>
              <a:buNone/>
            </a:pPr>
            <a:r>
              <a:rPr lang="ca-ES" sz="2800" dirty="0" smtClean="0">
                <a:solidFill>
                  <a:srgbClr val="FF00FF"/>
                </a:solidFill>
                <a:latin typeface="Comic Sans MS" pitchFamily="66" charset="0"/>
              </a:rPr>
              <a:t>3- Alcohol o acetona</a:t>
            </a:r>
          </a:p>
          <a:p>
            <a:pPr>
              <a:buNone/>
            </a:pPr>
            <a:r>
              <a:rPr lang="ca-ES" sz="2800" dirty="0" smtClean="0">
                <a:solidFill>
                  <a:srgbClr val="FF00FF"/>
                </a:solidFill>
                <a:latin typeface="Comic Sans MS" pitchFamily="66" charset="0"/>
              </a:rPr>
              <a:t>4- Paper porós</a:t>
            </a:r>
          </a:p>
          <a:p>
            <a:pPr>
              <a:buNone/>
            </a:pPr>
            <a:r>
              <a:rPr lang="ca-ES" sz="2800" dirty="0" smtClean="0">
                <a:solidFill>
                  <a:srgbClr val="FF00FF"/>
                </a:solidFill>
                <a:latin typeface="Comic Sans MS" pitchFamily="66" charset="0"/>
              </a:rPr>
              <a:t>5- Llibre de naturals</a:t>
            </a:r>
          </a:p>
          <a:p>
            <a:pPr>
              <a:buNone/>
            </a:pPr>
            <a:r>
              <a:rPr lang="ca-ES" sz="2800" dirty="0" smtClean="0">
                <a:solidFill>
                  <a:srgbClr val="FF00FF"/>
                </a:solidFill>
                <a:latin typeface="Comic Sans MS" pitchFamily="66" charset="0"/>
              </a:rPr>
              <a:t>6- Tassó de precipitats</a:t>
            </a:r>
          </a:p>
          <a:p>
            <a:pPr>
              <a:buNone/>
            </a:pPr>
            <a:endParaRPr lang="ca-ES" sz="2800" dirty="0">
              <a:solidFill>
                <a:srgbClr val="FF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>
          <a:xfrm>
            <a:off x="1115616" y="3717032"/>
            <a:ext cx="4038600" cy="4525963"/>
          </a:xfrm>
        </p:spPr>
        <p:txBody>
          <a:bodyPr/>
          <a:lstStyle/>
          <a:p>
            <a:r>
              <a:rPr lang="ca-ES" dirty="0" smtClean="0">
                <a:solidFill>
                  <a:srgbClr val="7030A0"/>
                </a:solidFill>
                <a:latin typeface="Comic Sans MS" pitchFamily="66" charset="0"/>
              </a:rPr>
              <a:t>Retalla el paper porós per la meitat i, després , i de cada meitat fe tires verticals</a:t>
            </a:r>
            <a:r>
              <a:rPr lang="ca-ES" dirty="0" smtClean="0">
                <a:solidFill>
                  <a:srgbClr val="7030A0"/>
                </a:solidFill>
              </a:rPr>
              <a:t>.</a:t>
            </a:r>
            <a:endParaRPr lang="ca-ES" dirty="0">
              <a:solidFill>
                <a:srgbClr val="7030A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71600" y="1556792"/>
            <a:ext cx="3464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9900CC"/>
                </a:solidFill>
              </a:rPr>
              <a:t>Primer </a:t>
            </a:r>
            <a:r>
              <a:rPr lang="es-ES" sz="5400" b="1" dirty="0" err="1" smtClean="0">
                <a:ln/>
                <a:solidFill>
                  <a:srgbClr val="9900CC"/>
                </a:solidFill>
              </a:rPr>
              <a:t>pas</a:t>
            </a:r>
            <a:r>
              <a:rPr lang="es-ES" sz="5400" b="1" dirty="0" smtClean="0">
                <a:ln/>
                <a:solidFill>
                  <a:srgbClr val="9900CC"/>
                </a:solidFill>
              </a:rPr>
              <a:t>:</a:t>
            </a:r>
            <a:endParaRPr lang="es-ES" sz="5400" b="1" cap="none" spc="0" dirty="0">
              <a:ln/>
              <a:solidFill>
                <a:srgbClr val="9900CC"/>
              </a:solidFill>
              <a:effectLst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627784" y="548680"/>
            <a:ext cx="3262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Segon</a:t>
            </a:r>
            <a:r>
              <a:rPr lang="es-E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s-ES" sz="5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pas</a:t>
            </a:r>
            <a:r>
              <a:rPr lang="es-E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:</a:t>
            </a:r>
            <a:endParaRPr lang="es-E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79512" y="3933056"/>
            <a:ext cx="3826768" cy="2692896"/>
          </a:xfrm>
        </p:spPr>
        <p:txBody>
          <a:bodyPr/>
          <a:lstStyle/>
          <a:p>
            <a:pPr>
              <a:buNone/>
            </a:pPr>
            <a:r>
              <a:rPr lang="ca-ES" dirty="0" smtClean="0"/>
              <a:t>   </a:t>
            </a:r>
            <a:r>
              <a:rPr lang="ca-E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Agafem les tires i fem un rotllo  de qualsevol color, un poc abans del final de cada tira</a:t>
            </a:r>
            <a:endParaRPr lang="ca-E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645024"/>
            <a:ext cx="3610744" cy="4525963"/>
          </a:xfrm>
        </p:spPr>
        <p:txBody>
          <a:bodyPr/>
          <a:lstStyle/>
          <a:p>
            <a:r>
              <a:rPr lang="ca-ES" dirty="0" smtClean="0">
                <a:solidFill>
                  <a:srgbClr val="66FFFF"/>
                </a:solidFill>
                <a:latin typeface="Comic Sans MS" pitchFamily="66" charset="0"/>
              </a:rPr>
              <a:t>Es tiren unes gotes d'alcohol dins el tub de precipitats.</a:t>
            </a:r>
            <a:endParaRPr lang="ca-ES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31840" y="404664"/>
            <a:ext cx="3274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rgbClr val="333399"/>
                </a:solidFill>
                <a:effectLst/>
              </a:rPr>
              <a:t>Tercer </a:t>
            </a:r>
            <a:r>
              <a:rPr lang="es-ES" sz="5400" b="1" cap="none" spc="0" dirty="0" err="1" smtClean="0">
                <a:ln/>
                <a:solidFill>
                  <a:srgbClr val="333399"/>
                </a:solidFill>
                <a:effectLst/>
              </a:rPr>
              <a:t>pas</a:t>
            </a:r>
            <a:r>
              <a:rPr lang="es-ES" sz="5400" b="1" cap="none" spc="0" dirty="0" smtClean="0">
                <a:ln/>
                <a:solidFill>
                  <a:srgbClr val="333399"/>
                </a:solidFill>
                <a:effectLst/>
              </a:rPr>
              <a:t>:</a:t>
            </a:r>
            <a:endParaRPr lang="es-ES" sz="5400" b="1" cap="none" spc="0" dirty="0">
              <a:ln/>
              <a:solidFill>
                <a:srgbClr val="333399"/>
              </a:soli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43808" y="332656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err="1" smtClean="0">
                <a:ln/>
                <a:solidFill>
                  <a:srgbClr val="003399"/>
                </a:solidFill>
              </a:rPr>
              <a:t>Quart</a:t>
            </a:r>
            <a:r>
              <a:rPr lang="es-ES" sz="5400" b="1" dirty="0" smtClean="0">
                <a:ln/>
                <a:solidFill>
                  <a:srgbClr val="003399"/>
                </a:solidFill>
              </a:rPr>
              <a:t> </a:t>
            </a:r>
            <a:r>
              <a:rPr lang="es-ES" sz="5400" b="1" dirty="0" err="1" smtClean="0">
                <a:ln/>
                <a:solidFill>
                  <a:srgbClr val="003399"/>
                </a:solidFill>
              </a:rPr>
              <a:t>pas</a:t>
            </a:r>
            <a:r>
              <a:rPr lang="es-ES" sz="5400" b="1" dirty="0" smtClean="0">
                <a:ln/>
                <a:solidFill>
                  <a:srgbClr val="003399"/>
                </a:solidFill>
              </a:rPr>
              <a:t>:</a:t>
            </a:r>
            <a:endParaRPr lang="es-ES" sz="5400" b="1" cap="none" spc="0" dirty="0">
              <a:ln/>
              <a:solidFill>
                <a:srgbClr val="003399"/>
              </a:solidFill>
              <a:effectLst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0" y="306896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rgbClr val="66FFFF"/>
                </a:solidFill>
              </a:rPr>
              <a:t>    </a:t>
            </a:r>
            <a:r>
              <a:rPr lang="ca-ES" dirty="0" smtClean="0">
                <a:solidFill>
                  <a:srgbClr val="003399"/>
                </a:solidFill>
                <a:latin typeface="Comic Sans MS" pitchFamily="66" charset="0"/>
              </a:rPr>
              <a:t>Col·loquem les tires de paper amb el rotllo dins el tassó de precipitats. I esperem que la tinta del rotllo ascendeixi per capil·laritat.</a:t>
            </a:r>
            <a:endParaRPr lang="ca-ES" dirty="0">
              <a:solidFill>
                <a:srgbClr val="00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0" y="1916832"/>
            <a:ext cx="4038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a-ES" dirty="0" smtClean="0">
                <a:solidFill>
                  <a:srgbClr val="FFFF00"/>
                </a:solidFill>
                <a:latin typeface="Comic Sans MS" pitchFamily="66" charset="0"/>
              </a:rPr>
              <a:t>    </a:t>
            </a:r>
            <a:r>
              <a:rPr lang="ca-ES" sz="4100" dirty="0" smtClean="0">
                <a:solidFill>
                  <a:srgbClr val="FFFF00"/>
                </a:solidFill>
                <a:latin typeface="Comic Sans MS" pitchFamily="66" charset="0"/>
              </a:rPr>
              <a:t>Hem esperat unes hores perquè la tinta del retolador ascendeixi per capil·laritat. Si hi ha mes d’un color </a:t>
            </a:r>
            <a:r>
              <a:rPr lang="ca-ES" sz="4100" dirty="0" smtClean="0">
                <a:solidFill>
                  <a:srgbClr val="FFFF00"/>
                </a:solidFill>
                <a:latin typeface="Comic Sans MS" pitchFamily="66" charset="0"/>
              </a:rPr>
              <a:t>és </a:t>
            </a:r>
            <a:r>
              <a:rPr lang="ca-ES" sz="4100" dirty="0" smtClean="0">
                <a:solidFill>
                  <a:srgbClr val="FFFF00"/>
                </a:solidFill>
                <a:latin typeface="Comic Sans MS" pitchFamily="66" charset="0"/>
              </a:rPr>
              <a:t>una mescla i si només hi ha el color inicial es una substància pura.</a:t>
            </a:r>
            <a:endParaRPr lang="ca-ES" sz="41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5580112" y="908720"/>
            <a:ext cx="4038600" cy="5184576"/>
          </a:xfrm>
        </p:spPr>
        <p:txBody>
          <a:bodyPr>
            <a:noAutofit/>
          </a:bodyPr>
          <a:lstStyle/>
          <a:p>
            <a:r>
              <a:rPr lang="ca-ES" dirty="0" smtClean="0">
                <a:solidFill>
                  <a:srgbClr val="FFFF00"/>
                </a:solidFill>
                <a:latin typeface="Comic Sans MS" pitchFamily="66" charset="0"/>
              </a:rPr>
              <a:t>-marró:mescla</a:t>
            </a:r>
          </a:p>
          <a:p>
            <a:r>
              <a:rPr lang="ca-ES" dirty="0" smtClean="0">
                <a:solidFill>
                  <a:srgbClr val="FFFF00"/>
                </a:solidFill>
                <a:latin typeface="Comic Sans MS" pitchFamily="66" charset="0"/>
              </a:rPr>
              <a:t>-blau:mescla</a:t>
            </a:r>
          </a:p>
          <a:p>
            <a:r>
              <a:rPr lang="ca-ES" dirty="0" smtClean="0">
                <a:solidFill>
                  <a:srgbClr val="FFFF00"/>
                </a:solidFill>
                <a:latin typeface="Comic Sans MS" pitchFamily="66" charset="0"/>
              </a:rPr>
              <a:t>-groc:SP</a:t>
            </a:r>
          </a:p>
          <a:p>
            <a:r>
              <a:rPr lang="ca-ES" dirty="0" smtClean="0">
                <a:solidFill>
                  <a:srgbClr val="FFFF00"/>
                </a:solidFill>
                <a:latin typeface="Comic Sans MS" pitchFamily="66" charset="0"/>
              </a:rPr>
              <a:t>-verd:mescla</a:t>
            </a:r>
          </a:p>
          <a:p>
            <a:r>
              <a:rPr lang="ca-ES" dirty="0" smtClean="0">
                <a:solidFill>
                  <a:srgbClr val="FFFF00"/>
                </a:solidFill>
                <a:latin typeface="Comic Sans MS" pitchFamily="66" charset="0"/>
              </a:rPr>
              <a:t>-negre:mescla</a:t>
            </a:r>
          </a:p>
          <a:p>
            <a:r>
              <a:rPr lang="ca-ES" dirty="0" smtClean="0">
                <a:solidFill>
                  <a:srgbClr val="FFFF00"/>
                </a:solidFill>
                <a:latin typeface="Comic Sans MS" pitchFamily="66" charset="0"/>
              </a:rPr>
              <a:t>-gris:mescla</a:t>
            </a:r>
          </a:p>
          <a:p>
            <a:r>
              <a:rPr lang="ca-ES" dirty="0" smtClean="0">
                <a:solidFill>
                  <a:srgbClr val="FFFF00"/>
                </a:solidFill>
                <a:latin typeface="Comic Sans MS" pitchFamily="66" charset="0"/>
              </a:rPr>
              <a:t>-lila:mescla</a:t>
            </a:r>
          </a:p>
          <a:p>
            <a:r>
              <a:rPr lang="ca-ES" dirty="0" smtClean="0">
                <a:solidFill>
                  <a:srgbClr val="FFFF00"/>
                </a:solidFill>
                <a:latin typeface="Comic Sans MS" pitchFamily="66" charset="0"/>
              </a:rPr>
              <a:t>-vermell:mescla</a:t>
            </a:r>
          </a:p>
          <a:p>
            <a:r>
              <a:rPr lang="ca-ES" dirty="0" smtClean="0">
                <a:solidFill>
                  <a:srgbClr val="FFFF00"/>
                </a:solidFill>
                <a:latin typeface="Comic Sans MS" pitchFamily="66" charset="0"/>
              </a:rPr>
              <a:t>-taronja:SP</a:t>
            </a:r>
          </a:p>
          <a:p>
            <a:r>
              <a:rPr lang="ca-ES" dirty="0" smtClean="0">
                <a:solidFill>
                  <a:srgbClr val="FFFF00"/>
                </a:solidFill>
                <a:latin typeface="Comic Sans MS" pitchFamily="66" charset="0"/>
              </a:rPr>
              <a:t>-rosa:SP</a:t>
            </a:r>
            <a:endParaRPr lang="ca-E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0"/>
            <a:ext cx="8590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err="1" smtClean="0">
                <a:ln/>
                <a:solidFill>
                  <a:srgbClr val="FF33CC"/>
                </a:solidFill>
              </a:rPr>
              <a:t>Substàncies</a:t>
            </a:r>
            <a:r>
              <a:rPr lang="es-ES" sz="5400" b="1" dirty="0" smtClean="0">
                <a:ln/>
                <a:solidFill>
                  <a:srgbClr val="FF33CC"/>
                </a:solidFill>
              </a:rPr>
              <a:t> </a:t>
            </a:r>
            <a:r>
              <a:rPr lang="es-ES" sz="5400" b="1" dirty="0" err="1" smtClean="0">
                <a:ln/>
                <a:solidFill>
                  <a:srgbClr val="FF33CC"/>
                </a:solidFill>
              </a:rPr>
              <a:t>pures</a:t>
            </a:r>
            <a:r>
              <a:rPr lang="es-ES" sz="5400" b="1" dirty="0" smtClean="0">
                <a:ln/>
                <a:solidFill>
                  <a:srgbClr val="FF33CC"/>
                </a:solidFill>
              </a:rPr>
              <a:t> o mescles?</a:t>
            </a:r>
            <a:endParaRPr lang="es-ES" sz="5400" b="1" cap="none" spc="0" dirty="0">
              <a:ln/>
              <a:solidFill>
                <a:srgbClr val="FF33CC"/>
              </a:solidFill>
              <a:effectLst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182</Words>
  <Application>Microsoft Office PowerPoint</Application>
  <PresentationFormat>Presentación en pantalla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Cromatografia de pigments industrials</dc:title>
  <dc:creator>alumnat</dc:creator>
  <cp:lastModifiedBy>Valued Acer Customer</cp:lastModifiedBy>
  <cp:revision>14</cp:revision>
  <dcterms:created xsi:type="dcterms:W3CDTF">2013-02-27T07:33:33Z</dcterms:created>
  <dcterms:modified xsi:type="dcterms:W3CDTF">2013-03-14T07:36:05Z</dcterms:modified>
</cp:coreProperties>
</file>